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35" r:id="rId2"/>
    <p:sldId id="294" r:id="rId3"/>
    <p:sldId id="306" r:id="rId4"/>
    <p:sldId id="288" r:id="rId5"/>
    <p:sldId id="297" r:id="rId6"/>
    <p:sldId id="307" r:id="rId7"/>
    <p:sldId id="308" r:id="rId8"/>
    <p:sldId id="310" r:id="rId9"/>
    <p:sldId id="311" r:id="rId10"/>
    <p:sldId id="309" r:id="rId11"/>
    <p:sldId id="313" r:id="rId12"/>
    <p:sldId id="318" r:id="rId13"/>
    <p:sldId id="333" r:id="rId14"/>
    <p:sldId id="332" r:id="rId15"/>
    <p:sldId id="319" r:id="rId16"/>
    <p:sldId id="320" r:id="rId17"/>
    <p:sldId id="314" r:id="rId18"/>
    <p:sldId id="315" r:id="rId19"/>
    <p:sldId id="316" r:id="rId20"/>
    <p:sldId id="312" r:id="rId21"/>
    <p:sldId id="321" r:id="rId22"/>
    <p:sldId id="33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5179" autoAdjust="0"/>
  </p:normalViewPr>
  <p:slideViewPr>
    <p:cSldViewPr snapToGrid="0">
      <p:cViewPr varScale="1">
        <p:scale>
          <a:sx n="65" d="100"/>
          <a:sy n="65" d="100"/>
        </p:scale>
        <p:origin x="-13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0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52"/>
    </p:cViewPr>
  </p:sorterViewPr>
  <p:notesViewPr>
    <p:cSldViewPr snapToGrid="0">
      <p:cViewPr varScale="1">
        <p:scale>
          <a:sx n="65" d="100"/>
          <a:sy n="65" d="100"/>
        </p:scale>
        <p:origin x="263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802F-6129-406B-8D99-22454C90655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C4DD3-BC43-4BE3-9010-C634BF842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29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4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9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2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8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3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1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8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0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8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53D8-E59E-4E2C-A7D3-950314A81B4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2D41A-25A6-4CE4-89C6-779731D55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7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tach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134962"/>
            <a:ext cx="11381361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b="1" i="1" dirty="0" smtClean="0"/>
              <a:t>2019 </a:t>
            </a:r>
          </a:p>
          <a:p>
            <a:pPr marL="0" indent="0" algn="ctr">
              <a:buNone/>
            </a:pPr>
            <a:r>
              <a:rPr lang="en-US" sz="6000" b="1" i="1" dirty="0" smtClean="0"/>
              <a:t>Annual </a:t>
            </a:r>
            <a:r>
              <a:rPr lang="en-US" sz="6000" b="1" i="1" dirty="0"/>
              <a:t>IFTA Business </a:t>
            </a:r>
            <a:endParaRPr lang="en-US" sz="6000" b="1" i="1" dirty="0" smtClean="0"/>
          </a:p>
          <a:p>
            <a:pPr marL="0" indent="0" algn="ctr">
              <a:buNone/>
            </a:pPr>
            <a:r>
              <a:rPr lang="en-US" sz="6000" b="1" i="1" dirty="0" smtClean="0"/>
              <a:t>Meeting </a:t>
            </a:r>
            <a:endParaRPr lang="en-US" sz="6000" b="1" i="1" dirty="0"/>
          </a:p>
          <a:p>
            <a:pPr marL="0" indent="0" algn="ctr">
              <a:buNone/>
            </a:pPr>
            <a:r>
              <a:rPr lang="en-US" sz="6000" b="1" i="1" dirty="0" smtClean="0"/>
              <a:t>President’s </a:t>
            </a:r>
            <a:r>
              <a:rPr lang="en-US" sz="6000" b="1" i="1" dirty="0"/>
              <a:t>Report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82" y="94079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6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5520" y="643721"/>
            <a:ext cx="9249819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/>
              <a:t>Preparation </a:t>
            </a:r>
          </a:p>
          <a:p>
            <a:endParaRPr lang="en-US" sz="6000" b="1" i="1" dirty="0"/>
          </a:p>
          <a:p>
            <a:r>
              <a:rPr lang="en-US" sz="6000" b="1" i="1" dirty="0" smtClean="0"/>
              <a:t>Bylaws alignment</a:t>
            </a:r>
          </a:p>
          <a:p>
            <a:endParaRPr lang="en-US" sz="6000" b="1" i="1" dirty="0"/>
          </a:p>
          <a:p>
            <a:r>
              <a:rPr lang="en-US" sz="6000" b="1" i="1" dirty="0" smtClean="0"/>
              <a:t>Strategic Plan </a:t>
            </a:r>
            <a:r>
              <a:rPr lang="en-US" sz="6000" b="1" i="1" dirty="0" smtClean="0"/>
              <a:t>development</a:t>
            </a: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5" y="73944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7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9106" y="531264"/>
            <a:ext cx="1148836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i="1" dirty="0" smtClean="0"/>
              <a:t>Preparation </a:t>
            </a:r>
            <a:endParaRPr lang="en-US" sz="5400" b="1" i="1" dirty="0" smtClean="0"/>
          </a:p>
          <a:p>
            <a:pPr algn="ctr"/>
            <a:endParaRPr lang="en-US" sz="5400" b="1" i="1" dirty="0" smtClean="0"/>
          </a:p>
          <a:p>
            <a:r>
              <a:rPr lang="en-US" sz="4800" b="1" i="1" dirty="0" smtClean="0"/>
              <a:t>Maximize our resources by developing a program to sweep Clearinghouse </a:t>
            </a:r>
            <a:r>
              <a:rPr lang="en-US" sz="4800" b="1" i="1" dirty="0" smtClean="0"/>
              <a:t>funds.</a:t>
            </a:r>
            <a:endParaRPr lang="en-US" sz="4800" b="1" i="1" dirty="0" smtClean="0"/>
          </a:p>
          <a:p>
            <a:endParaRPr lang="en-US" sz="4800" b="1" i="1" dirty="0" smtClean="0"/>
          </a:p>
          <a:p>
            <a:r>
              <a:rPr lang="en-US" sz="4800" b="1" i="1" dirty="0" smtClean="0"/>
              <a:t>To </a:t>
            </a:r>
            <a:r>
              <a:rPr lang="en-US" sz="4800" b="1" i="1" dirty="0" smtClean="0"/>
              <a:t>earn interest on funds in the Clearinghouse before they are </a:t>
            </a:r>
            <a:r>
              <a:rPr lang="en-US" sz="4800" b="1" i="1" dirty="0" smtClean="0"/>
              <a:t>distributed.</a:t>
            </a:r>
            <a:endParaRPr lang="en-US" sz="48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60" y="0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69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6774" y="700789"/>
            <a:ext cx="10418323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/>
              <a:t>Preparation </a:t>
            </a:r>
          </a:p>
          <a:p>
            <a:endParaRPr lang="en-US" sz="5400" b="1" i="1" dirty="0" smtClean="0"/>
          </a:p>
          <a:p>
            <a:r>
              <a:rPr lang="en-US" sz="5400" b="1" i="1" dirty="0" smtClean="0"/>
              <a:t>Moved both Clearinghouse operations and Website servers into a </a:t>
            </a:r>
            <a:r>
              <a:rPr lang="en-US" sz="5400" b="1" i="1" dirty="0" smtClean="0"/>
              <a:t>Lume secure </a:t>
            </a:r>
            <a:r>
              <a:rPr lang="en-US" sz="5400" b="1" i="1" dirty="0" smtClean="0"/>
              <a:t>data </a:t>
            </a:r>
            <a:r>
              <a:rPr lang="en-US" sz="5400" b="1" i="1" dirty="0" smtClean="0"/>
              <a:t>farm, </a:t>
            </a:r>
            <a:r>
              <a:rPr lang="en-US" sz="5400" b="1" i="1" dirty="0" smtClean="0"/>
              <a:t>CYRUS </a:t>
            </a:r>
            <a:r>
              <a:rPr lang="en-US" sz="5400" b="1" i="1" dirty="0" smtClean="0"/>
              <a:t>ONE.</a:t>
            </a:r>
          </a:p>
          <a:p>
            <a:endParaRPr lang="en-US" sz="5400" b="1" i="1" dirty="0"/>
          </a:p>
          <a:p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46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4544" y="593785"/>
            <a:ext cx="964728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i="1" dirty="0" smtClean="0"/>
              <a:t>Preparation </a:t>
            </a:r>
          </a:p>
          <a:p>
            <a:endParaRPr lang="en-US" sz="5400" b="1" i="1" dirty="0" smtClean="0"/>
          </a:p>
          <a:p>
            <a:r>
              <a:rPr lang="en-US" sz="5400" b="1" i="1" dirty="0" smtClean="0"/>
              <a:t>IT security and operations validated by completing a SOC II </a:t>
            </a:r>
            <a:r>
              <a:rPr lang="en-US" sz="5400" b="1" i="1" dirty="0" smtClean="0"/>
              <a:t>audit.</a:t>
            </a:r>
            <a:endParaRPr lang="en-US" sz="32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948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53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2145" y="233861"/>
            <a:ext cx="10194587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/>
              <a:t>Preparation </a:t>
            </a:r>
            <a:endParaRPr lang="en-US" sz="6000" b="1" i="1" dirty="0" smtClean="0"/>
          </a:p>
          <a:p>
            <a:pPr algn="ctr"/>
            <a:endParaRPr lang="en-US" sz="5400" b="1" i="1" dirty="0" smtClean="0"/>
          </a:p>
          <a:p>
            <a:r>
              <a:rPr lang="en-US" sz="4800" b="1" i="1" dirty="0" smtClean="0"/>
              <a:t>Met with IRP Chair and CEO to initiate joint venture of acquiring a Learning Management System to communicate and provide education for the   communities we </a:t>
            </a:r>
            <a:r>
              <a:rPr lang="en-US" sz="4800" b="1" i="1" dirty="0" smtClean="0"/>
              <a:t>serve.</a:t>
            </a:r>
            <a:r>
              <a:rPr lang="en-US" sz="4800" b="1" i="1" dirty="0" smtClean="0"/>
              <a:t/>
            </a:r>
            <a:br>
              <a:rPr lang="en-US" sz="48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4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596" y="943583"/>
            <a:ext cx="10603148" cy="5418305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8600" b="1" i="1" dirty="0" smtClean="0"/>
              <a:t>Preparation</a:t>
            </a:r>
          </a:p>
          <a:p>
            <a:pPr marL="0" indent="0" algn="ctr">
              <a:buNone/>
            </a:pPr>
            <a:endParaRPr lang="en-US" sz="5800" b="1" i="1" dirty="0" smtClean="0"/>
          </a:p>
          <a:p>
            <a:pPr marL="0" indent="0">
              <a:buNone/>
            </a:pPr>
            <a:r>
              <a:rPr lang="en-US" sz="7000" b="1" i="1" dirty="0" smtClean="0"/>
              <a:t>Active </a:t>
            </a:r>
            <a:r>
              <a:rPr lang="en-US" sz="7000" b="1" i="1" dirty="0"/>
              <a:t>Participation in </a:t>
            </a:r>
            <a:r>
              <a:rPr lang="en-US" sz="7000" b="1" i="1" dirty="0" smtClean="0"/>
              <a:t>MBUF or VMT discussions and pilot </a:t>
            </a:r>
            <a:r>
              <a:rPr lang="en-US" sz="7000" b="1" i="1" dirty="0" smtClean="0"/>
              <a:t>programs:</a:t>
            </a:r>
            <a:br>
              <a:rPr lang="en-US" sz="7000" b="1" i="1" dirty="0" smtClean="0"/>
            </a:br>
            <a:r>
              <a:rPr lang="en-US" sz="7000" b="1" i="1" dirty="0" smtClean="0"/>
              <a:t>   </a:t>
            </a:r>
            <a:r>
              <a:rPr lang="en-US" sz="7000" b="1" i="1" dirty="0" smtClean="0"/>
              <a:t>		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7000" b="1" i="1" dirty="0"/>
              <a:t>	</a:t>
            </a:r>
            <a:r>
              <a:rPr lang="en-US" sz="7000" b="1" i="1" dirty="0" smtClean="0"/>
              <a:t>I95 </a:t>
            </a:r>
            <a:r>
              <a:rPr lang="en-US" sz="7000" b="1" i="1" dirty="0"/>
              <a:t>corridor coalition </a:t>
            </a:r>
            <a:endParaRPr lang="en-US" sz="7000" b="1" i="1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7000" b="1" i="1" dirty="0"/>
              <a:t>	</a:t>
            </a:r>
            <a:r>
              <a:rPr lang="en-US" sz="7000" b="1" i="1" dirty="0" smtClean="0"/>
              <a:t>MBUFA</a:t>
            </a:r>
            <a:endParaRPr lang="en-US" sz="7000" b="1" i="1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7000" b="1" i="1" dirty="0"/>
              <a:t>	</a:t>
            </a:r>
            <a:r>
              <a:rPr lang="en-US" sz="7000" b="1" i="1" dirty="0" smtClean="0"/>
              <a:t>RUC West</a:t>
            </a:r>
            <a:endParaRPr lang="en-US" sz="7000" b="1" i="1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295"/>
            <a:ext cx="2074545" cy="158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017" y="1022701"/>
            <a:ext cx="10515600" cy="386048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6000" b="1" i="1" dirty="0" smtClean="0"/>
              <a:t>Preparation</a:t>
            </a:r>
          </a:p>
          <a:p>
            <a:endParaRPr lang="en-US" sz="6000" dirty="0" smtClean="0"/>
          </a:p>
          <a:p>
            <a:pPr marL="0" indent="0">
              <a:buNone/>
            </a:pPr>
            <a:r>
              <a:rPr lang="en-US" sz="6000" b="1" i="1" dirty="0"/>
              <a:t>Developed a draft discussion paper to assist in EVOC </a:t>
            </a:r>
            <a:r>
              <a:rPr lang="en-US" sz="6000" b="1" i="1" dirty="0" smtClean="0"/>
              <a:t>implementation.</a:t>
            </a:r>
            <a:endParaRPr lang="en-US" sz="6000" b="1" i="1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4545" cy="158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21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5792" y="565166"/>
            <a:ext cx="912976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i="1" dirty="0" smtClean="0"/>
              <a:t>Bylaws alignment</a:t>
            </a:r>
          </a:p>
          <a:p>
            <a:endParaRPr lang="en-US" sz="3200" b="1" i="1" dirty="0" smtClean="0"/>
          </a:p>
          <a:p>
            <a:r>
              <a:rPr lang="en-US" sz="5400" b="1" i="1" dirty="0" smtClean="0"/>
              <a:t>Ensure operations align with Bylaws</a:t>
            </a:r>
          </a:p>
          <a:p>
            <a:endParaRPr lang="en-US" sz="3200" b="1" i="1" dirty="0"/>
          </a:p>
          <a:p>
            <a:r>
              <a:rPr lang="en-US" sz="5400" b="1" i="1" dirty="0" smtClean="0"/>
              <a:t>Vote on Budget</a:t>
            </a:r>
          </a:p>
          <a:p>
            <a:endParaRPr lang="en-US" sz="3200" b="1" i="1" dirty="0"/>
          </a:p>
          <a:p>
            <a:r>
              <a:rPr lang="en-US" sz="5400" b="1" i="1" dirty="0" smtClean="0"/>
              <a:t>Dissolve Special </a:t>
            </a:r>
            <a:r>
              <a:rPr lang="en-US" sz="5400" b="1" i="1" dirty="0" smtClean="0"/>
              <a:t>Committees</a:t>
            </a:r>
            <a:r>
              <a:rPr lang="en-US" sz="5400" dirty="0" smtClean="0"/>
              <a:t> </a:t>
            </a:r>
            <a:endParaRPr lang="en-US" sz="54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7" y="0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4749" y="1762125"/>
            <a:ext cx="1139108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 smtClean="0"/>
              <a:t>Membership </a:t>
            </a:r>
            <a:r>
              <a:rPr lang="en-US" sz="4800" b="1" i="1" dirty="0"/>
              <a:t>v</a:t>
            </a:r>
            <a:r>
              <a:rPr lang="en-US" sz="4800" b="1" i="1" dirty="0" smtClean="0"/>
              <a:t>ote on Budget</a:t>
            </a:r>
          </a:p>
          <a:p>
            <a:endParaRPr lang="en-US" sz="4800" b="1" i="1" dirty="0" smtClean="0"/>
          </a:p>
          <a:p>
            <a:r>
              <a:rPr lang="en-US" sz="4800" b="1" i="1" dirty="0" smtClean="0"/>
              <a:t>Dissolve </a:t>
            </a:r>
            <a:r>
              <a:rPr lang="en-US" sz="4800" b="1" i="1" dirty="0" smtClean="0"/>
              <a:t>Special Committees</a:t>
            </a:r>
          </a:p>
          <a:p>
            <a:r>
              <a:rPr lang="en-US" sz="4800" b="1" i="1" dirty="0"/>
              <a:t>	</a:t>
            </a:r>
            <a:r>
              <a:rPr lang="en-US" sz="4800" b="1" i="1" dirty="0" smtClean="0"/>
              <a:t>Dual Fuel Working Group</a:t>
            </a:r>
          </a:p>
          <a:p>
            <a:r>
              <a:rPr lang="en-US" sz="4800" b="1" i="1" dirty="0"/>
              <a:t> </a:t>
            </a:r>
            <a:r>
              <a:rPr lang="en-US" sz="4800" b="1" i="1" dirty="0" smtClean="0"/>
              <a:t>      </a:t>
            </a:r>
            <a:r>
              <a:rPr lang="en-US" sz="4800" b="1" i="1" dirty="0" smtClean="0"/>
              <a:t>Attorneys </a:t>
            </a:r>
            <a:r>
              <a:rPr lang="en-US" sz="4800" b="1" i="1" dirty="0" smtClean="0"/>
              <a:t>Steering Section </a:t>
            </a:r>
            <a:r>
              <a:rPr lang="en-US" sz="4800" b="1" i="1" dirty="0" smtClean="0"/>
              <a:t>Committee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43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7881" y="847012"/>
            <a:ext cx="985411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 smtClean="0"/>
              <a:t>Seven </a:t>
            </a:r>
            <a:r>
              <a:rPr lang="en-US" sz="4800" b="1" i="1" dirty="0" smtClean="0"/>
              <a:t>standing committees in the bylaws </a:t>
            </a:r>
            <a:r>
              <a:rPr lang="en-US" sz="4800" b="1" i="1" dirty="0" smtClean="0"/>
              <a:t>that </a:t>
            </a:r>
            <a:r>
              <a:rPr lang="en-US" sz="4800" b="1" i="1" dirty="0" smtClean="0"/>
              <a:t>have </a:t>
            </a:r>
            <a:r>
              <a:rPr lang="en-US" sz="4800" b="1" i="1" dirty="0" smtClean="0"/>
              <a:t>continuous charges.</a:t>
            </a:r>
            <a:endParaRPr lang="en-US" sz="4800" b="1" i="1" dirty="0" smtClean="0"/>
          </a:p>
          <a:p>
            <a:endParaRPr lang="en-US" sz="4800" b="1" i="1" dirty="0"/>
          </a:p>
          <a:p>
            <a:r>
              <a:rPr lang="en-US" sz="4800" b="1" i="1" dirty="0" smtClean="0"/>
              <a:t>Special Committees have a specific charge to perform a duty and report</a:t>
            </a:r>
            <a:r>
              <a:rPr lang="en-US" sz="4800" b="1" i="1" dirty="0" smtClean="0"/>
              <a:t>. Once </a:t>
            </a:r>
            <a:r>
              <a:rPr lang="en-US" sz="4800" b="1" i="1" dirty="0" smtClean="0"/>
              <a:t>compete they are dissolved. 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8" y="0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2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1297"/>
            <a:ext cx="10515600" cy="2662580"/>
          </a:xfrm>
        </p:spPr>
        <p:txBody>
          <a:bodyPr/>
          <a:lstStyle/>
          <a:p>
            <a:pPr algn="just"/>
            <a:r>
              <a:rPr lang="en-US" dirty="0" smtClean="0"/>
              <a:t>                                 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Board of Trustees 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2647" y="2672079"/>
            <a:ext cx="7013642" cy="3504883"/>
          </a:xfrm>
        </p:spPr>
        <p:txBody>
          <a:bodyPr>
            <a:normAutofit/>
          </a:bodyPr>
          <a:lstStyle/>
          <a:p>
            <a:r>
              <a:rPr lang="en-US" dirty="0"/>
              <a:t>Stephen Nutter </a:t>
            </a:r>
            <a:r>
              <a:rPr lang="en-US" dirty="0" smtClean="0"/>
              <a:t>(VA) - President</a:t>
            </a:r>
            <a:endParaRPr lang="en-US" dirty="0"/>
          </a:p>
          <a:p>
            <a:r>
              <a:rPr lang="en-US" dirty="0"/>
              <a:t>Scott </a:t>
            </a:r>
            <a:r>
              <a:rPr lang="en-US" dirty="0" smtClean="0"/>
              <a:t>Bryer (NH) -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Vice </a:t>
            </a:r>
            <a:r>
              <a:rPr lang="en-US" dirty="0" smtClean="0"/>
              <a:t>President</a:t>
            </a:r>
            <a:endParaRPr lang="en-US" dirty="0"/>
          </a:p>
          <a:p>
            <a:r>
              <a:rPr lang="en-US" dirty="0"/>
              <a:t>Antoinette Tannous </a:t>
            </a:r>
            <a:r>
              <a:rPr lang="en-US" dirty="0" smtClean="0"/>
              <a:t>(QC) - 2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/>
              <a:t>Vice </a:t>
            </a:r>
            <a:r>
              <a:rPr lang="en-US" dirty="0" smtClean="0"/>
              <a:t>President</a:t>
            </a:r>
            <a:endParaRPr lang="en-US" dirty="0"/>
          </a:p>
          <a:p>
            <a:r>
              <a:rPr lang="en-US" dirty="0"/>
              <a:t>Trent Knoles </a:t>
            </a:r>
            <a:r>
              <a:rPr lang="en-US" dirty="0" smtClean="0"/>
              <a:t>(IL)</a:t>
            </a:r>
            <a:endParaRPr lang="en-US" dirty="0"/>
          </a:p>
          <a:p>
            <a:r>
              <a:rPr lang="en-US" dirty="0"/>
              <a:t>L. Michael Romeo </a:t>
            </a:r>
            <a:r>
              <a:rPr lang="en-US" dirty="0" smtClean="0"/>
              <a:t>(CT)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7377" y="2662813"/>
            <a:ext cx="4824919" cy="3382963"/>
          </a:xfrm>
        </p:spPr>
        <p:txBody>
          <a:bodyPr>
            <a:normAutofit/>
          </a:bodyPr>
          <a:lstStyle/>
          <a:p>
            <a:r>
              <a:rPr lang="en-US" dirty="0"/>
              <a:t>Craig Lyon </a:t>
            </a:r>
            <a:r>
              <a:rPr lang="en-US" dirty="0" smtClean="0"/>
              <a:t>(SK)</a:t>
            </a:r>
            <a:endParaRPr lang="en-US" dirty="0"/>
          </a:p>
          <a:p>
            <a:r>
              <a:rPr lang="en-US" dirty="0" smtClean="0"/>
              <a:t>David </a:t>
            </a:r>
            <a:r>
              <a:rPr lang="en-US" dirty="0"/>
              <a:t>Nicholson </a:t>
            </a:r>
            <a:r>
              <a:rPr lang="en-US" dirty="0" smtClean="0"/>
              <a:t>(OK)</a:t>
            </a:r>
            <a:endParaRPr lang="en-US" dirty="0"/>
          </a:p>
          <a:p>
            <a:r>
              <a:rPr lang="en-US" dirty="0"/>
              <a:t>Rodney Richard </a:t>
            </a:r>
            <a:r>
              <a:rPr lang="en-US" dirty="0" smtClean="0"/>
              <a:t>(AR)</a:t>
            </a:r>
            <a:endParaRPr lang="en-US" dirty="0"/>
          </a:p>
          <a:p>
            <a:r>
              <a:rPr lang="en-US" dirty="0" smtClean="0"/>
              <a:t>Helen </a:t>
            </a:r>
            <a:r>
              <a:rPr lang="en-US" dirty="0"/>
              <a:t>Varcoe </a:t>
            </a:r>
            <a:r>
              <a:rPr lang="en-US" dirty="0" smtClean="0"/>
              <a:t>(MT)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293"/>
            <a:ext cx="2074545" cy="176212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8174557" y="2270257"/>
            <a:ext cx="0" cy="392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33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365" y="973969"/>
            <a:ext cx="8989979" cy="3860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b="1" i="1" dirty="0"/>
              <a:t>Strategic Plan </a:t>
            </a:r>
            <a:r>
              <a:rPr lang="en-US" sz="5400" b="1" i="1" dirty="0" smtClean="0"/>
              <a:t>development</a:t>
            </a:r>
          </a:p>
          <a:p>
            <a:pPr marL="0" indent="0">
              <a:buNone/>
            </a:pPr>
            <a:endParaRPr lang="en-US" sz="5400" b="1" i="1" dirty="0"/>
          </a:p>
          <a:p>
            <a:pPr marL="0" indent="0">
              <a:buNone/>
            </a:pPr>
            <a:r>
              <a:rPr lang="en-US" sz="5400" b="1" i="1" dirty="0" smtClean="0"/>
              <a:t>Comprehensive </a:t>
            </a:r>
          </a:p>
          <a:p>
            <a:pPr marL="0" indent="0">
              <a:buNone/>
            </a:pPr>
            <a:endParaRPr lang="en-US" sz="5400" b="1" i="1" dirty="0" smtClean="0"/>
          </a:p>
          <a:p>
            <a:pPr marL="0" indent="0">
              <a:buNone/>
            </a:pPr>
            <a:r>
              <a:rPr lang="en-US" sz="5400" b="1" i="1" dirty="0" smtClean="0"/>
              <a:t>Input from 30 Stakeholders </a:t>
            </a:r>
            <a:endParaRPr lang="en-US" sz="5400" b="1" i="1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3" y="180299"/>
            <a:ext cx="2074545" cy="158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6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9021" y="663214"/>
            <a:ext cx="8334983" cy="43951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800" b="1" i="1" dirty="0" smtClean="0"/>
              <a:t>Conclusion</a:t>
            </a:r>
          </a:p>
          <a:p>
            <a:pPr marL="0" indent="0">
              <a:buNone/>
            </a:pPr>
            <a:endParaRPr lang="en-US" sz="3500" b="1" i="1" dirty="0"/>
          </a:p>
          <a:p>
            <a:r>
              <a:rPr lang="en-US" sz="4800" b="1" i="1" dirty="0"/>
              <a:t>Preparation </a:t>
            </a:r>
          </a:p>
          <a:p>
            <a:endParaRPr lang="en-US" sz="4800" b="1" i="1" dirty="0"/>
          </a:p>
          <a:p>
            <a:r>
              <a:rPr lang="en-US" sz="4800" b="1" i="1" dirty="0"/>
              <a:t>Bylaws alignment</a:t>
            </a:r>
          </a:p>
          <a:p>
            <a:endParaRPr lang="en-US" sz="4800" b="1" i="1" dirty="0"/>
          </a:p>
          <a:p>
            <a:r>
              <a:rPr lang="en-US" sz="4800" b="1" i="1" dirty="0"/>
              <a:t>Strategic Plan development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4545" cy="158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9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851" y="955716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b="1" i="1" dirty="0" smtClean="0"/>
              <a:t>Engagement</a:t>
            </a:r>
            <a:endParaRPr lang="en-US" sz="6000" b="1" i="1" dirty="0"/>
          </a:p>
          <a:p>
            <a:pPr marL="0" indent="0">
              <a:buNone/>
            </a:pPr>
            <a:r>
              <a:rPr lang="en-US" sz="4000" b="1" i="1" dirty="0"/>
              <a:t>IFTA Board</a:t>
            </a:r>
          </a:p>
          <a:p>
            <a:pPr marL="0" indent="0">
              <a:buNone/>
            </a:pPr>
            <a:r>
              <a:rPr lang="en-US" sz="4000" b="1" i="1" dirty="0"/>
              <a:t>IFTA Team</a:t>
            </a:r>
          </a:p>
          <a:p>
            <a:pPr marL="0" indent="0">
              <a:buNone/>
            </a:pPr>
            <a:r>
              <a:rPr lang="en-US" sz="4000" b="1" i="1" dirty="0"/>
              <a:t>Jurisdictional Partners</a:t>
            </a:r>
          </a:p>
          <a:p>
            <a:pPr marL="0" indent="0">
              <a:buNone/>
            </a:pPr>
            <a:r>
              <a:rPr lang="en-US" sz="4000" b="1" i="1" dirty="0"/>
              <a:t>Industry Partners</a:t>
            </a:r>
          </a:p>
          <a:p>
            <a:pPr marL="0" indent="0">
              <a:buNone/>
            </a:pPr>
            <a:r>
              <a:rPr lang="en-US" sz="4000" b="1" i="1" dirty="0"/>
              <a:t>Collaborative Government Agencies</a:t>
            </a:r>
            <a:r>
              <a:rPr lang="en-US" sz="3600" b="1" i="1" dirty="0"/>
              <a:t>	</a:t>
            </a:r>
            <a:endParaRPr lang="en-US" sz="3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046"/>
            <a:ext cx="2074545" cy="158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9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3524"/>
            <a:ext cx="9144000" cy="179831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Virginia Cavaliers </a:t>
            </a:r>
          </a:p>
          <a:p>
            <a:r>
              <a:rPr lang="en-US" dirty="0" smtClean="0"/>
              <a:t>Reigning NCAA Men’s Basketball Champions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97679" y="-336547"/>
            <a:ext cx="359664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0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773680"/>
            <a:ext cx="3932237" cy="3095308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0" r="20390"/>
          <a:stretch>
            <a:fillRect/>
          </a:stretch>
        </p:blipFill>
        <p:spPr>
          <a:xfrm rot="5400000">
            <a:off x="5720498" y="746957"/>
            <a:ext cx="4873625" cy="6172200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898154" y="1857983"/>
            <a:ext cx="3932237" cy="4623848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Mobile App</a:t>
            </a:r>
          </a:p>
          <a:p>
            <a:endParaRPr lang="en-US" sz="2000" dirty="0"/>
          </a:p>
          <a:p>
            <a:r>
              <a:rPr lang="en-US" sz="2800" dirty="0" smtClean="0"/>
              <a:t>From </a:t>
            </a:r>
            <a:r>
              <a:rPr lang="en-US" sz="2800" dirty="0" smtClean="0"/>
              <a:t>your cell phone:</a:t>
            </a:r>
          </a:p>
          <a:p>
            <a:r>
              <a:rPr lang="en-US" sz="2800" dirty="0" smtClean="0">
                <a:hlinkClick r:id="rId3"/>
              </a:rPr>
              <a:t>www.iftach.org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Prompt recognizing mobile device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0" y="79118"/>
            <a:ext cx="2074545" cy="156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8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5140" y="1845797"/>
            <a:ext cx="949419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i="1" dirty="0" smtClean="0"/>
              <a:t>Apple IPhone </a:t>
            </a:r>
            <a:r>
              <a:rPr lang="en-US" sz="5400" b="1" i="1" dirty="0" smtClean="0"/>
              <a:t>App </a:t>
            </a:r>
            <a:endParaRPr lang="en-US" sz="5400" b="1" i="1" dirty="0" smtClean="0"/>
          </a:p>
          <a:p>
            <a:pPr algn="ctr"/>
            <a:r>
              <a:rPr lang="en-US" sz="5400" b="1" i="1" dirty="0" smtClean="0"/>
              <a:t>(under development)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2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4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9388" y="1313631"/>
            <a:ext cx="743193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i="1" dirty="0" smtClean="0"/>
              <a:t>Year of Transition  </a:t>
            </a:r>
          </a:p>
          <a:p>
            <a:pPr algn="ctr"/>
            <a:endParaRPr lang="en-US" sz="5400" b="1" i="1" dirty="0"/>
          </a:p>
          <a:p>
            <a:pPr algn="ctr"/>
            <a:r>
              <a:rPr lang="en-US" sz="5400" b="1" i="1" dirty="0"/>
              <a:t>C</a:t>
            </a:r>
            <a:r>
              <a:rPr lang="en-US" sz="5400" b="1" i="1" dirty="0" smtClean="0"/>
              <a:t>reated opportunity</a:t>
            </a:r>
            <a:r>
              <a:rPr lang="en-US" sz="5400" b="1" i="1" dirty="0"/>
              <a:t/>
            </a:r>
            <a:br>
              <a:rPr lang="en-US" sz="5400" b="1" i="1" dirty="0"/>
            </a:br>
            <a:r>
              <a:rPr lang="en-US" sz="5400" b="1" i="1" dirty="0"/>
              <a:t/>
            </a:r>
            <a:br>
              <a:rPr lang="en-US" sz="5400" b="1" i="1" dirty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5" y="112854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84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4545" y="1435539"/>
            <a:ext cx="8986991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i="1" dirty="0" smtClean="0"/>
              <a:t>Outstanding Board of Trustees </a:t>
            </a:r>
            <a:r>
              <a:rPr lang="en-US" sz="5400" b="1" i="1" dirty="0"/>
              <a:t/>
            </a:r>
            <a:br>
              <a:rPr lang="en-US" sz="5400" b="1" i="1" dirty="0"/>
            </a:br>
            <a:endParaRPr lang="en-US" sz="5400" b="1" i="1" dirty="0" smtClean="0"/>
          </a:p>
          <a:p>
            <a:r>
              <a:rPr lang="en-US" sz="5400" b="1" i="1" dirty="0" smtClean="0"/>
              <a:t>Outstanding </a:t>
            </a:r>
            <a:r>
              <a:rPr lang="en-US" sz="5400" b="1" i="1" dirty="0" smtClean="0"/>
              <a:t>IFTA Team</a:t>
            </a:r>
            <a:r>
              <a:rPr lang="en-US" sz="3200" b="1" i="1" dirty="0"/>
              <a:t/>
            </a:r>
            <a:br>
              <a:rPr lang="en-US" sz="3200" b="1" i="1" dirty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06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5007" y="955403"/>
            <a:ext cx="899689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i="1" dirty="0" smtClean="0"/>
              <a:t>Opportunity</a:t>
            </a:r>
          </a:p>
          <a:p>
            <a:endParaRPr lang="en-US" sz="6000" b="1" i="1" dirty="0" smtClean="0"/>
          </a:p>
          <a:p>
            <a:r>
              <a:rPr lang="en-US" sz="6000" b="1" i="1" dirty="0" smtClean="0"/>
              <a:t>Renewed </a:t>
            </a:r>
            <a:r>
              <a:rPr lang="en-US" sz="6000" b="1" i="1" dirty="0"/>
              <a:t>V</a:t>
            </a:r>
            <a:r>
              <a:rPr lang="en-US" sz="6000" b="1" i="1" dirty="0" smtClean="0"/>
              <a:t>ision </a:t>
            </a:r>
          </a:p>
          <a:p>
            <a:endParaRPr lang="en-US" sz="6000" b="1" i="1" dirty="0" smtClean="0"/>
          </a:p>
          <a:p>
            <a:r>
              <a:rPr lang="en-US" sz="6000" b="1" i="1" dirty="0" smtClean="0"/>
              <a:t>Focus on Future </a:t>
            </a:r>
            <a:r>
              <a:rPr lang="en-US" sz="6000" b="1" i="1" dirty="0"/>
              <a:t/>
            </a:r>
            <a:br>
              <a:rPr lang="en-US" sz="6000" b="1" i="1" dirty="0"/>
            </a:br>
            <a:r>
              <a:rPr lang="en-US" sz="3200" b="1" i="1" dirty="0"/>
              <a:t/>
            </a:r>
            <a:br>
              <a:rPr lang="en-US" sz="3200" b="1" i="1" dirty="0"/>
            </a:b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73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9098" y="1112635"/>
            <a:ext cx="9144000" cy="1844357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3661" y="1842324"/>
            <a:ext cx="11118714" cy="3028268"/>
          </a:xfrm>
        </p:spPr>
        <p:txBody>
          <a:bodyPr>
            <a:normAutofit fontScale="92500" lnSpcReduction="10000"/>
          </a:bodyPr>
          <a:lstStyle/>
          <a:p>
            <a:endParaRPr lang="en-US" b="1" i="1" dirty="0" smtClean="0"/>
          </a:p>
          <a:p>
            <a:r>
              <a:rPr lang="en-US" sz="7100" b="1" i="1" dirty="0" smtClean="0"/>
              <a:t>How </a:t>
            </a:r>
            <a:r>
              <a:rPr lang="en-US" sz="7100" b="1" i="1" dirty="0"/>
              <a:t>can IFTA thrive in the future political </a:t>
            </a:r>
            <a:r>
              <a:rPr lang="en-US" sz="7100" b="1" i="1" dirty="0" smtClean="0"/>
              <a:t>socioeconomic </a:t>
            </a:r>
            <a:r>
              <a:rPr lang="en-US" sz="7100" b="1" i="1" dirty="0"/>
              <a:t>environment?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15" y="73437"/>
            <a:ext cx="207454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67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319</Words>
  <Application>Microsoft Office PowerPoint</Application>
  <PresentationFormat>Custom</PresentationFormat>
  <Paragraphs>108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                                  Board of Trustees                                          New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PowerPoint Presentation</vt:lpstr>
      <vt:lpstr>PowerPoint Presentation</vt:lpstr>
      <vt:lpstr>PowerPoint Presentation</vt:lpstr>
      <vt:lpstr> </vt:lpstr>
      <vt:lpstr> </vt:lpstr>
      <vt:lpstr>PowerPoint Presentation</vt:lpstr>
    </vt:vector>
  </TitlesOfParts>
  <Company>Virginia IT Infrastructure Partnership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Nutter, Stephen (DMV)</dc:creator>
  <cp:lastModifiedBy>Debora Meise</cp:lastModifiedBy>
  <cp:revision>64</cp:revision>
  <dcterms:created xsi:type="dcterms:W3CDTF">2019-05-07T14:04:39Z</dcterms:created>
  <dcterms:modified xsi:type="dcterms:W3CDTF">2019-08-13T22:33:54Z</dcterms:modified>
</cp:coreProperties>
</file>